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36" r:id="rId3"/>
    <p:sldId id="337" r:id="rId4"/>
    <p:sldId id="338" r:id="rId5"/>
    <p:sldId id="339" r:id="rId6"/>
    <p:sldId id="340" r:id="rId7"/>
    <p:sldId id="342" r:id="rId8"/>
    <p:sldId id="323" r:id="rId9"/>
    <p:sldId id="341" r:id="rId10"/>
    <p:sldId id="343" r:id="rId11"/>
    <p:sldId id="344" r:id="rId12"/>
    <p:sldId id="326" r:id="rId13"/>
    <p:sldId id="330" r:id="rId14"/>
    <p:sldId id="335" r:id="rId15"/>
    <p:sldId id="345" r:id="rId16"/>
    <p:sldId id="346" r:id="rId17"/>
  </p:sldIdLst>
  <p:sldSz cx="9144000" cy="6858000" type="screen4x3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A986B"/>
    <a:srgbClr val="FEE92E"/>
    <a:srgbClr val="C3D124"/>
    <a:srgbClr val="F8C53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200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smtClean="0"/>
              <a:t>Klikk for å redigere undertittelstil i malen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6CA8E-2275-49AD-B73F-0FCB3CF3902D}" type="datetimeFigureOut">
              <a:rPr lang="nb-NO" smtClean="0"/>
              <a:t>08.02.2017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0B11D-2F4D-432D-AFEE-0D550FED90A9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6627236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6CA8E-2275-49AD-B73F-0FCB3CF3902D}" type="datetimeFigureOut">
              <a:rPr lang="nb-NO" smtClean="0"/>
              <a:t>08.02.2017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0B11D-2F4D-432D-AFEE-0D550FED90A9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2784746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6CA8E-2275-49AD-B73F-0FCB3CF3902D}" type="datetimeFigureOut">
              <a:rPr lang="nb-NO" smtClean="0"/>
              <a:t>08.02.2017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0B11D-2F4D-432D-AFEE-0D550FED90A9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252713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6CA8E-2275-49AD-B73F-0FCB3CF3902D}" type="datetimeFigureOut">
              <a:rPr lang="nb-NO" smtClean="0"/>
              <a:t>08.02.2017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0B11D-2F4D-432D-AFEE-0D550FED90A9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4574120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6CA8E-2275-49AD-B73F-0FCB3CF3902D}" type="datetimeFigureOut">
              <a:rPr lang="nb-NO" smtClean="0"/>
              <a:t>08.02.2017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0B11D-2F4D-432D-AFEE-0D550FED90A9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9996364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6CA8E-2275-49AD-B73F-0FCB3CF3902D}" type="datetimeFigureOut">
              <a:rPr lang="nb-NO" smtClean="0"/>
              <a:t>08.02.2017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0B11D-2F4D-432D-AFEE-0D550FED90A9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1710556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6CA8E-2275-49AD-B73F-0FCB3CF3902D}" type="datetimeFigureOut">
              <a:rPr lang="nb-NO" smtClean="0"/>
              <a:t>08.02.2017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0B11D-2F4D-432D-AFEE-0D550FED90A9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9523048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6CA8E-2275-49AD-B73F-0FCB3CF3902D}" type="datetimeFigureOut">
              <a:rPr lang="nb-NO" smtClean="0"/>
              <a:t>08.02.2017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0B11D-2F4D-432D-AFEE-0D550FED90A9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1481732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6CA8E-2275-49AD-B73F-0FCB3CF3902D}" type="datetimeFigureOut">
              <a:rPr lang="nb-NO" smtClean="0"/>
              <a:t>08.02.2017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0B11D-2F4D-432D-AFEE-0D550FED90A9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9807760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6CA8E-2275-49AD-B73F-0FCB3CF3902D}" type="datetimeFigureOut">
              <a:rPr lang="nb-NO" smtClean="0"/>
              <a:t>08.02.2017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0B11D-2F4D-432D-AFEE-0D550FED90A9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829289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6CA8E-2275-49AD-B73F-0FCB3CF3902D}" type="datetimeFigureOut">
              <a:rPr lang="nb-NO" smtClean="0"/>
              <a:t>08.02.2017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0B11D-2F4D-432D-AFEE-0D550FED90A9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1422441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E6CA8E-2275-49AD-B73F-0FCB3CF3902D}" type="datetimeFigureOut">
              <a:rPr lang="nb-NO" smtClean="0"/>
              <a:t>08.02.2017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D0B11D-2F4D-432D-AFEE-0D550FED90A9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8755653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EE92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323528" y="404664"/>
            <a:ext cx="4824536" cy="3744415"/>
          </a:xfrm>
        </p:spPr>
        <p:txBody>
          <a:bodyPr>
            <a:normAutofit/>
          </a:bodyPr>
          <a:lstStyle/>
          <a:p>
            <a:pPr algn="l"/>
            <a:r>
              <a:rPr lang="nb-NO" b="1" dirty="0" smtClean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Whitney-Bold" panose="02000803040000020004" pitchFamily="2" charset="0"/>
              </a:rPr>
              <a:t>Kapittel 26</a:t>
            </a:r>
            <a:r>
              <a:rPr lang="nb-NO" dirty="0" smtClean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Whitney-Bold" panose="02000803040000020004" pitchFamily="2" charset="0"/>
              </a:rPr>
              <a:t/>
            </a:r>
            <a:br>
              <a:rPr lang="nb-NO" dirty="0" smtClean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Whitney-Bold" panose="02000803040000020004" pitchFamily="2" charset="0"/>
              </a:rPr>
            </a:br>
            <a:r>
              <a:rPr lang="nb-NO" b="1" dirty="0" smtClean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Whitney-Bold" panose="02000803040000020004" pitchFamily="2" charset="0"/>
              </a:rPr>
              <a:t>Fra finanskrise til systemkrise?</a:t>
            </a:r>
            <a:endParaRPr lang="nb-NO" dirty="0">
              <a:effectLst>
                <a:outerShdw blurRad="50800" dist="38100" dir="18900000" algn="bl" rotWithShape="0">
                  <a:prstClr val="black">
                    <a:alpha val="40000"/>
                  </a:prstClr>
                </a:outerShdw>
              </a:effectLst>
              <a:latin typeface="Whitney-Bold" panose="02000803040000020004" pitchFamily="2" charset="0"/>
            </a:endParaRPr>
          </a:p>
        </p:txBody>
      </p:sp>
      <p:pic>
        <p:nvPicPr>
          <p:cNvPr id="5" name="Bild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76056" y="922076"/>
            <a:ext cx="3691624" cy="4608512"/>
          </a:xfrm>
          <a:prstGeom prst="rect">
            <a:avLst/>
          </a:prstGeom>
          <a:effectLst>
            <a:outerShdw blurRad="50800" dist="63500" dir="18900000" algn="bl" rotWithShape="0">
              <a:prstClr val="black">
                <a:alpha val="40000"/>
              </a:prstClr>
            </a:outerShdw>
          </a:effectLst>
        </p:spPr>
      </p:pic>
      <p:pic>
        <p:nvPicPr>
          <p:cNvPr id="7" name="Bild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4208" y="6564240"/>
            <a:ext cx="2592288" cy="2721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201479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/>
          <p:cNvSpPr/>
          <p:nvPr/>
        </p:nvSpPr>
        <p:spPr>
          <a:xfrm>
            <a:off x="611560" y="476672"/>
            <a:ext cx="8136904" cy="39395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nb-NO" sz="3200" b="1" dirty="0" smtClean="0">
                <a:solidFill>
                  <a:srgbClr val="6A986B"/>
                </a:solidFill>
              </a:rPr>
              <a:t>Virkningene </a:t>
            </a:r>
            <a:r>
              <a:rPr lang="nb-NO" sz="3200" b="1" dirty="0">
                <a:solidFill>
                  <a:srgbClr val="6A986B"/>
                </a:solidFill>
              </a:rPr>
              <a:t>for privat </a:t>
            </a:r>
            <a:r>
              <a:rPr lang="nb-NO" sz="3200" b="1" dirty="0" smtClean="0">
                <a:solidFill>
                  <a:srgbClr val="6A986B"/>
                </a:solidFill>
              </a:rPr>
              <a:t>sparing</a:t>
            </a:r>
            <a:endParaRPr lang="nb-NO" sz="3200" dirty="0">
              <a:solidFill>
                <a:srgbClr val="6A986B"/>
              </a:solidFill>
            </a:endParaRPr>
          </a:p>
          <a:p>
            <a:r>
              <a:rPr lang="nb-NO" sz="2400" dirty="0"/>
              <a:t> </a:t>
            </a:r>
          </a:p>
          <a:p>
            <a:pPr>
              <a:spcAft>
                <a:spcPts val="1200"/>
              </a:spcAft>
            </a:pPr>
            <a:r>
              <a:rPr lang="nb-NO" sz="2400" b="1" dirty="0"/>
              <a:t>Privat sparing er i denne situasjonen lik</a:t>
            </a:r>
            <a:endParaRPr lang="nb-NO" sz="2400" dirty="0"/>
          </a:p>
          <a:p>
            <a:pPr>
              <a:spcAft>
                <a:spcPts val="1200"/>
              </a:spcAft>
            </a:pPr>
            <a:r>
              <a:rPr lang="nb-NO" sz="2400" b="1" dirty="0"/>
              <a:t>	S</a:t>
            </a:r>
            <a:r>
              <a:rPr lang="nb-NO" sz="2400" b="1" baseline="-25000" dirty="0"/>
              <a:t>p</a:t>
            </a:r>
            <a:r>
              <a:rPr lang="nb-NO" sz="2400" b="1" dirty="0"/>
              <a:t> = R – T – C</a:t>
            </a:r>
            <a:endParaRPr lang="nb-NO" sz="2400" dirty="0"/>
          </a:p>
          <a:p>
            <a:pPr>
              <a:spcAft>
                <a:spcPts val="1200"/>
              </a:spcAft>
            </a:pPr>
            <a:r>
              <a:rPr lang="nb-NO" sz="2400" b="1" dirty="0" smtClean="0"/>
              <a:t>Ettersom </a:t>
            </a:r>
            <a:r>
              <a:rPr lang="nb-NO" sz="2400" b="1" dirty="0"/>
              <a:t>ΔR = 0, får vi:</a:t>
            </a:r>
            <a:endParaRPr lang="nb-NO" sz="2400" dirty="0"/>
          </a:p>
          <a:p>
            <a:pPr>
              <a:spcAft>
                <a:spcPts val="1200"/>
              </a:spcAft>
            </a:pPr>
            <a:r>
              <a:rPr lang="nb-NO" sz="2400" b="1" dirty="0"/>
              <a:t>	</a:t>
            </a:r>
            <a:r>
              <a:rPr lang="nb-NO" sz="2400" b="1" dirty="0" err="1"/>
              <a:t>ΔS</a:t>
            </a:r>
            <a:r>
              <a:rPr lang="nb-NO" sz="2400" b="1" baseline="-25000" dirty="0" err="1"/>
              <a:t>p</a:t>
            </a:r>
            <a:r>
              <a:rPr lang="nb-NO" sz="2400" b="1" dirty="0"/>
              <a:t> = - ΔT – ΔC</a:t>
            </a:r>
            <a:endParaRPr lang="nb-NO" sz="2400" dirty="0"/>
          </a:p>
          <a:p>
            <a:pPr>
              <a:spcAft>
                <a:spcPts val="1200"/>
              </a:spcAft>
            </a:pPr>
            <a:r>
              <a:rPr lang="nb-NO" sz="2400" b="1" dirty="0" smtClean="0"/>
              <a:t>Ved </a:t>
            </a:r>
            <a:r>
              <a:rPr lang="nb-NO" sz="2400" b="1" dirty="0"/>
              <a:t>å benytte seg av uttrykkene for ΔC og </a:t>
            </a:r>
            <a:r>
              <a:rPr lang="nb-NO" sz="2400" b="1" dirty="0" err="1"/>
              <a:t>Δ</a:t>
            </a:r>
            <a:r>
              <a:rPr lang="nb-NO" sz="2400" b="1" i="1" dirty="0" err="1"/>
              <a:t>b</a:t>
            </a:r>
            <a:r>
              <a:rPr lang="nb-NO" sz="2400" b="1" dirty="0"/>
              <a:t> i oppslag 9, får vi:</a:t>
            </a:r>
            <a:endParaRPr lang="nb-NO" sz="2400" dirty="0"/>
          </a:p>
          <a:p>
            <a:pPr>
              <a:spcAft>
                <a:spcPts val="1200"/>
              </a:spcAft>
            </a:pPr>
            <a:r>
              <a:rPr lang="nb-NO" sz="2400" b="1" dirty="0"/>
              <a:t>	</a:t>
            </a:r>
            <a:r>
              <a:rPr lang="nb-NO" sz="2400" b="1" dirty="0" err="1"/>
              <a:t>ΔS</a:t>
            </a:r>
            <a:r>
              <a:rPr lang="nb-NO" sz="2400" b="1" baseline="-25000" dirty="0" err="1"/>
              <a:t>p</a:t>
            </a:r>
            <a:r>
              <a:rPr lang="nb-NO" sz="2400" b="1" dirty="0"/>
              <a:t> = ΔG – ΔT</a:t>
            </a:r>
            <a:endParaRPr lang="nb-NO" sz="2400" dirty="0"/>
          </a:p>
        </p:txBody>
      </p:sp>
    </p:spTree>
    <p:extLst>
      <p:ext uri="{BB962C8B-B14F-4D97-AF65-F5344CB8AC3E}">
        <p14:creationId xmlns:p14="http://schemas.microsoft.com/office/powerpoint/2010/main" val="58123965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/>
          <p:cNvSpPr/>
          <p:nvPr/>
        </p:nvSpPr>
        <p:spPr>
          <a:xfrm>
            <a:off x="611560" y="476672"/>
            <a:ext cx="8136904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nb-NO" sz="3200" b="1" dirty="0" smtClean="0">
                <a:solidFill>
                  <a:srgbClr val="6A986B"/>
                </a:solidFill>
              </a:rPr>
              <a:t>Virkningene </a:t>
            </a:r>
            <a:r>
              <a:rPr lang="nb-NO" sz="3200" b="1" dirty="0">
                <a:solidFill>
                  <a:srgbClr val="6A986B"/>
                </a:solidFill>
              </a:rPr>
              <a:t>for offentlig sparing</a:t>
            </a:r>
            <a:endParaRPr lang="nb-NO" sz="3200" dirty="0">
              <a:solidFill>
                <a:srgbClr val="6A986B"/>
              </a:solidFill>
            </a:endParaRPr>
          </a:p>
          <a:p>
            <a:r>
              <a:rPr lang="nb-NO" sz="2400" dirty="0"/>
              <a:t> </a:t>
            </a:r>
          </a:p>
          <a:p>
            <a:r>
              <a:rPr lang="nb-NO" sz="2400" b="1" dirty="0"/>
              <a:t>Offentlig sparing er i dette tilfelle lik:</a:t>
            </a:r>
            <a:endParaRPr lang="nb-NO" sz="2400" dirty="0"/>
          </a:p>
          <a:p>
            <a:r>
              <a:rPr lang="nb-NO" sz="2400" b="1" dirty="0"/>
              <a:t> </a:t>
            </a:r>
            <a:endParaRPr lang="nb-NO" sz="2400" dirty="0"/>
          </a:p>
          <a:p>
            <a:r>
              <a:rPr lang="nb-NO" sz="2400" b="1" dirty="0"/>
              <a:t>	S</a:t>
            </a:r>
            <a:r>
              <a:rPr lang="nb-NO" sz="2400" b="1" baseline="-25000" dirty="0"/>
              <a:t>o</a:t>
            </a:r>
            <a:r>
              <a:rPr lang="nb-NO" sz="2400" b="1" dirty="0"/>
              <a:t> = T – G</a:t>
            </a:r>
            <a:endParaRPr lang="nb-NO" sz="2400" dirty="0"/>
          </a:p>
          <a:p>
            <a:r>
              <a:rPr lang="nb-NO" sz="2400" b="1" dirty="0"/>
              <a:t> </a:t>
            </a:r>
            <a:endParaRPr lang="nb-NO" sz="2400" dirty="0"/>
          </a:p>
          <a:p>
            <a:r>
              <a:rPr lang="nb-NO" sz="2400" b="1" dirty="0"/>
              <a:t>Altså har vi at:</a:t>
            </a:r>
            <a:endParaRPr lang="nb-NO" sz="2400" dirty="0"/>
          </a:p>
          <a:p>
            <a:r>
              <a:rPr lang="nb-NO" sz="2400" b="1" dirty="0"/>
              <a:t> </a:t>
            </a:r>
            <a:endParaRPr lang="nb-NO" sz="2400" dirty="0"/>
          </a:p>
          <a:p>
            <a:r>
              <a:rPr lang="nb-NO" sz="2400" b="1" dirty="0"/>
              <a:t>	</a:t>
            </a:r>
            <a:r>
              <a:rPr lang="nb-NO" sz="2400" b="1" dirty="0" err="1"/>
              <a:t>ΔS</a:t>
            </a:r>
            <a:r>
              <a:rPr lang="nb-NO" sz="2400" b="1" baseline="-25000" dirty="0" err="1"/>
              <a:t>o</a:t>
            </a:r>
            <a:r>
              <a:rPr lang="nb-NO" sz="2400" b="1" dirty="0"/>
              <a:t> = ΔT - ΔG</a:t>
            </a:r>
            <a:endParaRPr lang="nb-NO" sz="2400" dirty="0"/>
          </a:p>
        </p:txBody>
      </p:sp>
    </p:spTree>
    <p:extLst>
      <p:ext uri="{BB962C8B-B14F-4D97-AF65-F5344CB8AC3E}">
        <p14:creationId xmlns:p14="http://schemas.microsoft.com/office/powerpoint/2010/main" val="128263113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/>
          <p:cNvSpPr/>
          <p:nvPr/>
        </p:nvSpPr>
        <p:spPr>
          <a:xfrm>
            <a:off x="395536" y="1412776"/>
            <a:ext cx="842493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nb-NO" sz="3200" b="1" dirty="0">
                <a:solidFill>
                  <a:srgbClr val="6A986B"/>
                </a:solidFill>
              </a:rPr>
              <a:t>Automatisk stabilisering og </a:t>
            </a:r>
            <a:r>
              <a:rPr lang="nb-NO" sz="3200" b="1" dirty="0" err="1">
                <a:solidFill>
                  <a:srgbClr val="6A986B"/>
                </a:solidFill>
              </a:rPr>
              <a:t>destabilisering</a:t>
            </a:r>
            <a:endParaRPr lang="nb-NO" sz="3200" dirty="0">
              <a:solidFill>
                <a:srgbClr val="6A986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801989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/>
          <p:cNvSpPr/>
          <p:nvPr/>
        </p:nvSpPr>
        <p:spPr>
          <a:xfrm>
            <a:off x="395536" y="1412776"/>
            <a:ext cx="842493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nb-NO" sz="3200" b="1" dirty="0">
                <a:solidFill>
                  <a:srgbClr val="6A986B"/>
                </a:solidFill>
              </a:rPr>
              <a:t>Likviditetsfeller og deflasjonstendenser</a:t>
            </a:r>
            <a:endParaRPr lang="nb-NO" sz="3200" dirty="0">
              <a:solidFill>
                <a:srgbClr val="6A986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179770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/>
          <p:cNvSpPr/>
          <p:nvPr/>
        </p:nvSpPr>
        <p:spPr>
          <a:xfrm>
            <a:off x="395536" y="1412776"/>
            <a:ext cx="842493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nb-NO" sz="3200" b="1" dirty="0">
                <a:solidFill>
                  <a:srgbClr val="6A986B"/>
                </a:solidFill>
              </a:rPr>
              <a:t>Krisen og veksten i den offentlige sektoren</a:t>
            </a:r>
            <a:endParaRPr lang="nb-NO" sz="3200" dirty="0">
              <a:solidFill>
                <a:srgbClr val="6A986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115797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/>
          <p:cNvSpPr/>
          <p:nvPr/>
        </p:nvSpPr>
        <p:spPr>
          <a:xfrm>
            <a:off x="395536" y="1412776"/>
            <a:ext cx="8424936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nb-NO" sz="3200" b="1" dirty="0">
                <a:solidFill>
                  <a:srgbClr val="6A986B"/>
                </a:solidFill>
              </a:rPr>
              <a:t>Bobler og kriser som fattigdomsgenerende mekanisme</a:t>
            </a:r>
            <a:endParaRPr lang="nb-NO" sz="3200" dirty="0">
              <a:solidFill>
                <a:srgbClr val="6A986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471334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/>
          <p:cNvSpPr/>
          <p:nvPr/>
        </p:nvSpPr>
        <p:spPr>
          <a:xfrm>
            <a:off x="395536" y="1412776"/>
            <a:ext cx="8424936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nb-NO" sz="3200" b="1" dirty="0">
                <a:solidFill>
                  <a:srgbClr val="6A986B"/>
                </a:solidFill>
              </a:rPr>
              <a:t>Er vårt stabiliseringspolitiske </a:t>
            </a:r>
            <a:r>
              <a:rPr lang="nb-NO" sz="3200" b="1" dirty="0" smtClean="0">
                <a:solidFill>
                  <a:srgbClr val="6A986B"/>
                </a:solidFill>
              </a:rPr>
              <a:t>system</a:t>
            </a:r>
          </a:p>
          <a:p>
            <a:pPr algn="ctr"/>
            <a:r>
              <a:rPr lang="nb-NO" sz="3200" b="1" dirty="0" smtClean="0">
                <a:solidFill>
                  <a:srgbClr val="6A986B"/>
                </a:solidFill>
              </a:rPr>
              <a:t>ved </a:t>
            </a:r>
            <a:r>
              <a:rPr lang="nb-NO" sz="3200" b="1" dirty="0">
                <a:solidFill>
                  <a:srgbClr val="6A986B"/>
                </a:solidFill>
              </a:rPr>
              <a:t>veis ende?</a:t>
            </a:r>
            <a:endParaRPr lang="nb-NO" sz="3200" dirty="0">
              <a:solidFill>
                <a:srgbClr val="6A986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47133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/>
          <p:cNvSpPr/>
          <p:nvPr/>
        </p:nvSpPr>
        <p:spPr>
          <a:xfrm>
            <a:off x="395536" y="1412776"/>
            <a:ext cx="842493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nb-NO" sz="3200" b="1" dirty="0">
                <a:solidFill>
                  <a:srgbClr val="6A986B"/>
                </a:solidFill>
              </a:rPr>
              <a:t>Hva skjedde i 2008?</a:t>
            </a:r>
            <a:endParaRPr lang="nb-NO" sz="3200" dirty="0">
              <a:solidFill>
                <a:srgbClr val="6A986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86446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/>
          <p:cNvSpPr/>
          <p:nvPr/>
        </p:nvSpPr>
        <p:spPr>
          <a:xfrm>
            <a:off x="395536" y="1412776"/>
            <a:ext cx="842493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nb-NO" sz="3200" b="1" dirty="0">
                <a:solidFill>
                  <a:srgbClr val="6A986B"/>
                </a:solidFill>
              </a:rPr>
              <a:t>Boblesprekk i boligmarkedet</a:t>
            </a:r>
            <a:endParaRPr lang="nb-NO" sz="3200" dirty="0">
              <a:solidFill>
                <a:srgbClr val="6A986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36177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/>
          <p:cNvSpPr/>
          <p:nvPr/>
        </p:nvSpPr>
        <p:spPr>
          <a:xfrm>
            <a:off x="395536" y="1412776"/>
            <a:ext cx="842493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nb-NO" sz="3200" b="1" dirty="0">
                <a:solidFill>
                  <a:srgbClr val="6A986B"/>
                </a:solidFill>
              </a:rPr>
              <a:t>Bankpengesystemets skjørhet</a:t>
            </a:r>
            <a:endParaRPr lang="nb-NO" sz="3200" dirty="0">
              <a:solidFill>
                <a:srgbClr val="6A986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28072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/>
          <p:cNvSpPr/>
          <p:nvPr/>
        </p:nvSpPr>
        <p:spPr>
          <a:xfrm>
            <a:off x="395536" y="1412776"/>
            <a:ext cx="842493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nb-NO" sz="3200" b="1" dirty="0">
                <a:solidFill>
                  <a:srgbClr val="6A986B"/>
                </a:solidFill>
              </a:rPr>
              <a:t>Betydningen av </a:t>
            </a:r>
            <a:r>
              <a:rPr lang="nb-NO" sz="3200" b="1" dirty="0" err="1">
                <a:solidFill>
                  <a:srgbClr val="6A986B"/>
                </a:solidFill>
              </a:rPr>
              <a:t>atferdsrisiko</a:t>
            </a:r>
            <a:endParaRPr lang="nb-NO" sz="3200" dirty="0">
              <a:solidFill>
                <a:srgbClr val="6A986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67379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/>
          <p:cNvSpPr/>
          <p:nvPr/>
        </p:nvSpPr>
        <p:spPr>
          <a:xfrm>
            <a:off x="395536" y="1412776"/>
            <a:ext cx="842493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nb-NO" sz="3200" b="1" dirty="0">
                <a:solidFill>
                  <a:srgbClr val="6A986B"/>
                </a:solidFill>
              </a:rPr>
              <a:t>Lobby- og </a:t>
            </a:r>
            <a:r>
              <a:rPr lang="nb-NO" sz="3200" b="1" dirty="0" err="1">
                <a:solidFill>
                  <a:srgbClr val="6A986B"/>
                </a:solidFill>
              </a:rPr>
              <a:t>tilkarringsvirksomhet</a:t>
            </a:r>
            <a:endParaRPr lang="nb-NO" sz="3200" dirty="0">
              <a:solidFill>
                <a:srgbClr val="6A986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39440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/>
          <p:cNvSpPr/>
          <p:nvPr/>
        </p:nvSpPr>
        <p:spPr>
          <a:xfrm>
            <a:off x="395536" y="1412776"/>
            <a:ext cx="842493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nb-NO" sz="3200" b="1" dirty="0">
                <a:solidFill>
                  <a:srgbClr val="6A986B"/>
                </a:solidFill>
              </a:rPr>
              <a:t>Markedsfundamentalisme</a:t>
            </a:r>
            <a:endParaRPr lang="nb-NO" sz="3200" dirty="0">
              <a:solidFill>
                <a:srgbClr val="6A986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41100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/>
          <p:cNvSpPr/>
          <p:nvPr/>
        </p:nvSpPr>
        <p:spPr>
          <a:xfrm>
            <a:off x="611560" y="476672"/>
            <a:ext cx="7992888" cy="56477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nb-NO" sz="3200" b="1" dirty="0">
                <a:solidFill>
                  <a:srgbClr val="6A986B"/>
                </a:solidFill>
              </a:rPr>
              <a:t>Spareparadokset</a:t>
            </a:r>
            <a:endParaRPr lang="nb-NO" sz="3200" dirty="0">
              <a:solidFill>
                <a:srgbClr val="6A986B"/>
              </a:solidFill>
            </a:endParaRPr>
          </a:p>
          <a:p>
            <a:r>
              <a:rPr lang="nb-NO" sz="2000" dirty="0"/>
              <a:t> </a:t>
            </a:r>
          </a:p>
          <a:p>
            <a:pPr>
              <a:spcAft>
                <a:spcPts val="600"/>
              </a:spcAft>
            </a:pPr>
            <a:r>
              <a:rPr lang="nb-NO" sz="2400" b="1" dirty="0"/>
              <a:t>Spareparadokset kan belyses på grunnlag av den enkle modellen i (20.3)</a:t>
            </a:r>
            <a:endParaRPr lang="nb-NO" sz="2400" dirty="0"/>
          </a:p>
          <a:p>
            <a:pPr>
              <a:spcAft>
                <a:spcPts val="1200"/>
              </a:spcAft>
            </a:pPr>
            <a:r>
              <a:rPr lang="nb-NO" sz="2400" b="1" dirty="0" smtClean="0"/>
              <a:t>Økt </a:t>
            </a:r>
            <a:r>
              <a:rPr lang="nb-NO" sz="2400" b="1" dirty="0"/>
              <a:t>sparetilbøyelighet innebærer </a:t>
            </a:r>
            <a:r>
              <a:rPr lang="nb-NO" sz="2400" b="1" dirty="0" err="1"/>
              <a:t>Δ</a:t>
            </a:r>
            <a:r>
              <a:rPr lang="nb-NO" sz="2400" b="1" i="1" dirty="0" err="1"/>
              <a:t>b</a:t>
            </a:r>
            <a:r>
              <a:rPr lang="nb-NO" sz="2400" b="1" dirty="0"/>
              <a:t> &lt; 0 og med </a:t>
            </a:r>
            <a:r>
              <a:rPr lang="nb-NO" sz="2400" b="1"/>
              <a:t>uendret </a:t>
            </a:r>
            <a:r>
              <a:rPr lang="nb-NO" sz="2400" b="1" smtClean="0"/>
              <a:t>investering (</a:t>
            </a:r>
            <a:r>
              <a:rPr lang="nb-NO" sz="2400" b="1" dirty="0"/>
              <a:t>ΔI = 0), får vi (20.3) som</a:t>
            </a:r>
            <a:endParaRPr lang="nb-NO" sz="2400" dirty="0"/>
          </a:p>
          <a:p>
            <a:pPr>
              <a:spcAft>
                <a:spcPts val="600"/>
              </a:spcAft>
            </a:pPr>
            <a:r>
              <a:rPr lang="nb-NO" sz="2400" b="1" dirty="0"/>
              <a:t> 	ΔR = ΔC</a:t>
            </a:r>
            <a:endParaRPr lang="nb-NO" sz="2400" dirty="0"/>
          </a:p>
          <a:p>
            <a:pPr>
              <a:spcAft>
                <a:spcPts val="600"/>
              </a:spcAft>
            </a:pPr>
            <a:r>
              <a:rPr lang="nb-NO" sz="2400" b="1" dirty="0"/>
              <a:t> 	ΔC = </a:t>
            </a:r>
            <a:r>
              <a:rPr lang="nb-NO" sz="2400" b="1" i="1" dirty="0" err="1"/>
              <a:t>a</a:t>
            </a:r>
            <a:r>
              <a:rPr lang="nb-NO" sz="2400" b="1" dirty="0" err="1"/>
              <a:t>ΔR</a:t>
            </a:r>
            <a:r>
              <a:rPr lang="nb-NO" sz="2400" b="1" dirty="0"/>
              <a:t> +  </a:t>
            </a:r>
            <a:r>
              <a:rPr lang="nb-NO" sz="2400" b="1" dirty="0" err="1"/>
              <a:t>Δ</a:t>
            </a:r>
            <a:r>
              <a:rPr lang="nb-NO" sz="2400" b="1" i="1" dirty="0" err="1"/>
              <a:t>b</a:t>
            </a:r>
            <a:endParaRPr lang="nb-NO" sz="2400" dirty="0"/>
          </a:p>
          <a:p>
            <a:pPr>
              <a:spcAft>
                <a:spcPts val="600"/>
              </a:spcAft>
            </a:pPr>
            <a:r>
              <a:rPr lang="nb-NO" sz="2400" b="1" i="1" dirty="0"/>
              <a:t>	Δ</a:t>
            </a:r>
            <a:r>
              <a:rPr lang="nb-NO" sz="2400" b="1" dirty="0"/>
              <a:t>I = 0</a:t>
            </a:r>
            <a:endParaRPr lang="nb-NO" sz="2400" dirty="0"/>
          </a:p>
          <a:p>
            <a:pPr>
              <a:spcAft>
                <a:spcPts val="600"/>
              </a:spcAft>
            </a:pPr>
            <a:r>
              <a:rPr lang="nb-NO" sz="2400" b="1" dirty="0" smtClean="0"/>
              <a:t>Dette </a:t>
            </a:r>
            <a:r>
              <a:rPr lang="nb-NO" sz="2400" b="1" dirty="0"/>
              <a:t>gir oss:</a:t>
            </a:r>
            <a:endParaRPr lang="nb-NO" sz="2400" dirty="0"/>
          </a:p>
          <a:p>
            <a:pPr>
              <a:spcAft>
                <a:spcPts val="600"/>
              </a:spcAft>
            </a:pPr>
            <a:r>
              <a:rPr lang="nb-NO" sz="2400" b="1" dirty="0"/>
              <a:t> 	ΔR = ΔC = </a:t>
            </a:r>
            <a:r>
              <a:rPr lang="nb-NO" sz="2400" b="1" dirty="0" err="1"/>
              <a:t>Δb</a:t>
            </a:r>
            <a:r>
              <a:rPr lang="nb-NO" sz="2400" b="1" dirty="0"/>
              <a:t>/(1-a)</a:t>
            </a:r>
            <a:endParaRPr lang="nb-NO" sz="2400" dirty="0"/>
          </a:p>
          <a:p>
            <a:pPr>
              <a:spcAft>
                <a:spcPts val="600"/>
              </a:spcAft>
            </a:pPr>
            <a:r>
              <a:rPr lang="nb-NO" sz="2400" b="1" dirty="0" smtClean="0"/>
              <a:t>Derfor </a:t>
            </a:r>
            <a:r>
              <a:rPr lang="nb-NO" sz="2400" b="1" dirty="0"/>
              <a:t>er:</a:t>
            </a:r>
            <a:endParaRPr lang="nb-NO" sz="2400" dirty="0"/>
          </a:p>
          <a:p>
            <a:pPr>
              <a:spcAft>
                <a:spcPts val="600"/>
              </a:spcAft>
            </a:pPr>
            <a:r>
              <a:rPr lang="nb-NO" sz="2400" b="1" dirty="0"/>
              <a:t> 	ΔS = ΔR – ΔC = 0</a:t>
            </a:r>
            <a:endParaRPr lang="nb-NO" sz="2400" dirty="0"/>
          </a:p>
        </p:txBody>
      </p:sp>
    </p:spTree>
    <p:extLst>
      <p:ext uri="{BB962C8B-B14F-4D97-AF65-F5344CB8AC3E}">
        <p14:creationId xmlns:p14="http://schemas.microsoft.com/office/powerpoint/2010/main" val="39285513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/>
          <p:cNvSpPr/>
          <p:nvPr/>
        </p:nvSpPr>
        <p:spPr>
          <a:xfrm>
            <a:off x="611560" y="476672"/>
            <a:ext cx="7992888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nb-NO" sz="3200" b="1" dirty="0" smtClean="0">
                <a:solidFill>
                  <a:srgbClr val="6A986B"/>
                </a:solidFill>
              </a:rPr>
              <a:t>Finanspolitikk </a:t>
            </a:r>
            <a:r>
              <a:rPr lang="nb-NO" sz="3200" b="1" dirty="0">
                <a:solidFill>
                  <a:srgbClr val="6A986B"/>
                </a:solidFill>
              </a:rPr>
              <a:t>og flytting av finansielle ubalanser</a:t>
            </a:r>
            <a:endParaRPr lang="nb-NO" sz="3200" dirty="0">
              <a:solidFill>
                <a:srgbClr val="6A986B"/>
              </a:solidFill>
            </a:endParaRPr>
          </a:p>
          <a:p>
            <a:r>
              <a:rPr lang="nb-NO" sz="2400" dirty="0"/>
              <a:t> </a:t>
            </a:r>
          </a:p>
          <a:p>
            <a:pPr>
              <a:spcAft>
                <a:spcPts val="1200"/>
              </a:spcAft>
            </a:pPr>
            <a:r>
              <a:rPr lang="nb-NO" sz="2400" b="1" dirty="0"/>
              <a:t>Finanspolitikk som er slik at aktivitetsnivået holdes konstant (ΔR = 0)</a:t>
            </a:r>
            <a:endParaRPr lang="nb-NO" sz="2400" dirty="0"/>
          </a:p>
          <a:p>
            <a:pPr>
              <a:spcAft>
                <a:spcPts val="1200"/>
              </a:spcAft>
            </a:pPr>
            <a:r>
              <a:rPr lang="nb-NO" sz="2400" b="1" dirty="0" smtClean="0"/>
              <a:t>Bruker </a:t>
            </a:r>
            <a:r>
              <a:rPr lang="nb-NO" sz="2400" b="1" dirty="0"/>
              <a:t>modellen i (25.4) for ΔI = ΔA = 0. Vi får da:</a:t>
            </a:r>
            <a:endParaRPr lang="nb-NO" sz="2400" dirty="0"/>
          </a:p>
          <a:p>
            <a:pPr>
              <a:spcAft>
                <a:spcPts val="1200"/>
              </a:spcAft>
            </a:pPr>
            <a:r>
              <a:rPr lang="nb-NO" sz="2400" b="1" dirty="0"/>
              <a:t>	   0 = ΔC + ΔG – ΔB</a:t>
            </a:r>
            <a:endParaRPr lang="nb-NO" sz="2400" dirty="0"/>
          </a:p>
          <a:p>
            <a:pPr>
              <a:spcAft>
                <a:spcPts val="1200"/>
              </a:spcAft>
            </a:pPr>
            <a:r>
              <a:rPr lang="nb-NO" sz="2400" b="1" dirty="0"/>
              <a:t>	ΔC = - </a:t>
            </a:r>
            <a:r>
              <a:rPr lang="nb-NO" sz="2400" b="1" i="1" dirty="0" err="1"/>
              <a:t>a</a:t>
            </a:r>
            <a:r>
              <a:rPr lang="nb-NO" sz="2400" b="1" dirty="0" err="1"/>
              <a:t>ΔT</a:t>
            </a:r>
            <a:r>
              <a:rPr lang="nb-NO" sz="2400" b="1" dirty="0"/>
              <a:t> + </a:t>
            </a:r>
            <a:r>
              <a:rPr lang="nb-NO" sz="2400" b="1" dirty="0" err="1"/>
              <a:t>Δ</a:t>
            </a:r>
            <a:r>
              <a:rPr lang="nb-NO" sz="2400" b="1" i="1" dirty="0" err="1"/>
              <a:t>b</a:t>
            </a:r>
            <a:endParaRPr lang="nb-NO" sz="2400" dirty="0"/>
          </a:p>
          <a:p>
            <a:pPr>
              <a:spcAft>
                <a:spcPts val="1200"/>
              </a:spcAft>
            </a:pPr>
            <a:r>
              <a:rPr lang="nb-NO" sz="2400" b="1" dirty="0"/>
              <a:t>	ΔB = 0</a:t>
            </a:r>
            <a:endParaRPr lang="nb-NO" sz="2400" dirty="0"/>
          </a:p>
          <a:p>
            <a:pPr>
              <a:spcAft>
                <a:spcPts val="1200"/>
              </a:spcAft>
            </a:pPr>
            <a:r>
              <a:rPr lang="nb-NO" sz="2400" b="1" dirty="0" smtClean="0"/>
              <a:t>Dette </a:t>
            </a:r>
            <a:r>
              <a:rPr lang="nb-NO" sz="2400" b="1" dirty="0"/>
              <a:t>gir oss:</a:t>
            </a:r>
            <a:endParaRPr lang="nb-NO" sz="2400" dirty="0"/>
          </a:p>
          <a:p>
            <a:pPr>
              <a:spcAft>
                <a:spcPts val="1200"/>
              </a:spcAft>
            </a:pPr>
            <a:r>
              <a:rPr lang="nb-NO" sz="2400" b="1" dirty="0"/>
              <a:t>	- </a:t>
            </a:r>
            <a:r>
              <a:rPr lang="nb-NO" sz="2400" b="1" dirty="0" err="1"/>
              <a:t>Δ</a:t>
            </a:r>
            <a:r>
              <a:rPr lang="nb-NO" sz="2400" b="1" i="1" dirty="0" err="1"/>
              <a:t>b</a:t>
            </a:r>
            <a:r>
              <a:rPr lang="nb-NO" sz="2400" b="1" dirty="0"/>
              <a:t> = ΔG – </a:t>
            </a:r>
            <a:r>
              <a:rPr lang="nb-NO" sz="2400" b="1" i="1" dirty="0" err="1"/>
              <a:t>a</a:t>
            </a:r>
            <a:r>
              <a:rPr lang="nb-NO" sz="2400" b="1" dirty="0" err="1"/>
              <a:t>ΔT</a:t>
            </a:r>
            <a:endParaRPr lang="nb-NO" sz="2400" dirty="0"/>
          </a:p>
        </p:txBody>
      </p:sp>
    </p:spTree>
    <p:extLst>
      <p:ext uri="{BB962C8B-B14F-4D97-AF65-F5344CB8AC3E}">
        <p14:creationId xmlns:p14="http://schemas.microsoft.com/office/powerpoint/2010/main" val="33232210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3613</TotalTime>
  <Words>62</Words>
  <Application>Microsoft Office PowerPoint</Application>
  <PresentationFormat>Skjermfremvisning (4:3)</PresentationFormat>
  <Paragraphs>50</Paragraphs>
  <Slides>16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Lysbildetitler</vt:lpstr>
      </vt:variant>
      <vt:variant>
        <vt:i4>16</vt:i4>
      </vt:variant>
    </vt:vector>
  </HeadingPairs>
  <TitlesOfParts>
    <vt:vector size="17" baseType="lpstr">
      <vt:lpstr>Office-tema</vt:lpstr>
      <vt:lpstr>Kapittel 26 Fra finanskrise til systemkrise?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Kapittel 1 Hva er samfunnsøkonomi</dc:title>
  <dc:creator>Ove Olsen</dc:creator>
  <cp:lastModifiedBy>Ove Olsen</cp:lastModifiedBy>
  <cp:revision>79</cp:revision>
  <dcterms:created xsi:type="dcterms:W3CDTF">2017-01-21T06:57:52Z</dcterms:created>
  <dcterms:modified xsi:type="dcterms:W3CDTF">2017-02-08T07:49:13Z</dcterms:modified>
</cp:coreProperties>
</file>